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5" r:id="rId5"/>
    <p:sldId id="310" r:id="rId6"/>
    <p:sldId id="320" r:id="rId7"/>
    <p:sldId id="342" r:id="rId8"/>
    <p:sldId id="337" r:id="rId9"/>
    <p:sldId id="323" r:id="rId10"/>
    <p:sldId id="322" r:id="rId11"/>
    <p:sldId id="324" r:id="rId12"/>
    <p:sldId id="321" r:id="rId13"/>
    <p:sldId id="325" r:id="rId14"/>
    <p:sldId id="326" r:id="rId15"/>
    <p:sldId id="331" r:id="rId16"/>
    <p:sldId id="333" r:id="rId17"/>
    <p:sldId id="332" r:id="rId18"/>
    <p:sldId id="334" r:id="rId19"/>
    <p:sldId id="335" r:id="rId20"/>
    <p:sldId id="336" r:id="rId21"/>
    <p:sldId id="327" r:id="rId22"/>
    <p:sldId id="328" r:id="rId23"/>
    <p:sldId id="329" r:id="rId24"/>
    <p:sldId id="341" r:id="rId25"/>
    <p:sldId id="340" r:id="rId26"/>
    <p:sldId id="339" r:id="rId27"/>
    <p:sldId id="330" r:id="rId28"/>
    <p:sldId id="338" r:id="rId29"/>
  </p:sldIdLst>
  <p:sldSz cx="12188825" cy="6858000"/>
  <p:notesSz cx="6858000" cy="9144000"/>
  <p:custDataLst>
    <p:tags r:id="rId32"/>
  </p:custData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124" d="100"/>
          <a:sy n="124" d="100"/>
        </p:scale>
        <p:origin x="427" y="8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115D25CC-CE2B-44FC-97DA-587FCC13922E}" type="datetime1">
              <a:rPr lang="de-DE" smtClean="0"/>
              <a:pPr algn="r" rtl="0"/>
              <a:t>22.01.2025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832C949-ED9C-45D4-8A60-90C89D3B8584}" type="datetime1">
              <a:rPr lang="de-DE" smtClean="0"/>
              <a:pPr/>
              <a:t>22.01.2025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0B975E-677C-49E0-B4AF-FBDFE274175C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150680C-320F-47D2-BC63-7532E1BFFFF1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0C6008F-4660-4493-B970-8DCAF3B80DA7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417962-E5A8-4B13-A955-C2F7C1BBB392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/>
              <a:t>​</a:t>
            </a:r>
            <a:fld id="{349B8BAD-8077-43D8-8BE0-ADD63794FDAD}" type="datetime1">
              <a:rPr lang="de-DE" smtClean="0"/>
              <a:t>22.01.2025</a:t>
            </a:fld>
            <a:r>
              <a:rPr lang="de-DE"/>
              <a:t>​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5AE5EB0-D96B-452B-A9C1-C8ABFCBF2B9F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443ED3-E0BD-4A1F-BFC3-44AEC63AEA83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258BD00-6B11-47D9-ACA4-31A3226CB769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2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1BF36F-B0C3-4F01-B561-D2D7379C761C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2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2CBF7B-12D5-4546-B680-E42CFE6311DF}" type="datetime1">
              <a:rPr lang="de-DE" noProof="0" smtClean="0"/>
              <a:t>22.01.2025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F940B-08B1-407C-99E0-EE137C15BD1B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www.wind-turbine-models.com/turbines/396-an-bonus-1000-5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wind-turbine-models.com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" dirty="0"/>
              <a:t>Azure Digital Twin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" dirty="0"/>
              <a:t>Prototypische Umsetzung einer Windturbine als Digital Twin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Interface: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66048-C281-CEFC-FBBA-EEB26800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 Webserver holt sich alle drei Minuten* die aktuelle Wetterlage in Dingle, </a:t>
            </a:r>
            <a:r>
              <a:rPr lang="de-DE" dirty="0" err="1"/>
              <a:t>Ireland</a:t>
            </a:r>
            <a:r>
              <a:rPr lang="de-DE" dirty="0"/>
              <a:t> über die API</a:t>
            </a:r>
          </a:p>
          <a:p>
            <a:r>
              <a:rPr lang="de-DE" dirty="0"/>
              <a:t>Anhand der Wetterdaten werden die Leistungsdaten interpoliert für präzisere Daten</a:t>
            </a:r>
          </a:p>
          <a:p>
            <a:r>
              <a:rPr lang="de-DE" dirty="0"/>
              <a:t>Der Luftdruck wird berechnet</a:t>
            </a:r>
          </a:p>
          <a:p>
            <a:r>
              <a:rPr lang="de-DE" dirty="0"/>
              <a:t>Der Webserver sendet alle drei Minuten Sensor- und interpolierte Leistungsdaten per http-Request an das Azure IoT-Hub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900" dirty="0"/>
              <a:t>*geschuldet der teuren Komponenten in Azure und Limitationen in der Openweathermap API, sonst wäre Echtzeit möglich.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950BD5-AEAD-9F78-CC6D-A28156B1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5D490-4363-4E50-AAC1-B78FB29298E5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589FCB-7CF7-91FA-19FE-14797213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5F54D3-4462-0E19-B461-AC0A63D2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578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Interface: IoT Hub/ </a:t>
            </a:r>
            <a:r>
              <a:rPr lang="de-DE" dirty="0" err="1"/>
              <a:t>Function</a:t>
            </a:r>
            <a:r>
              <a:rPr lang="de-DE" dirty="0"/>
              <a:t> App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0DEFFE1-68F8-32E6-8006-C04A618FD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772816"/>
            <a:ext cx="5163430" cy="41148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27BAB7-1683-246B-0FC9-7EA366AE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7CB80-20BC-454D-A21F-0046294FE5C5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164805-664F-1D3F-1491-F880311D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6B02F-1A3A-9259-B8A8-E48FDE60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536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EBEC6-D546-D50A-8D56-0E2906BA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FCF923-35DF-3B26-572F-4C84F874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Interface: IoT Hub/ </a:t>
            </a:r>
            <a:r>
              <a:rPr lang="de-DE" dirty="0" err="1"/>
              <a:t>Function</a:t>
            </a:r>
            <a:r>
              <a:rPr lang="de-DE" dirty="0"/>
              <a:t> App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9F9500-4A38-F3BA-55BC-DB70AF25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772816"/>
            <a:ext cx="5163430" cy="4114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7DCB66-CA0F-E564-7CB5-BE859C945E66}"/>
              </a:ext>
            </a:extLst>
          </p:cNvPr>
          <p:cNvSpPr/>
          <p:nvPr/>
        </p:nvSpPr>
        <p:spPr>
          <a:xfrm>
            <a:off x="549796" y="4149080"/>
            <a:ext cx="86409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B51583-F48D-091F-4B0B-17BD2D5C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D7BCF-12B4-41FA-A614-C3EFE95F7DDB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5DCCF6-982B-0BAE-D0A1-011479B5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83A677-9B67-95CD-DE8E-357A93CF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101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4BB65-D273-B618-8F97-F62C24888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8267D-BE4B-5B49-F660-13F3570A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Interface: IoT Hub/ </a:t>
            </a:r>
            <a:r>
              <a:rPr lang="de-DE" dirty="0" err="1"/>
              <a:t>Function</a:t>
            </a:r>
            <a:r>
              <a:rPr lang="de-DE" dirty="0"/>
              <a:t> App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BBB2DB-ADC5-592C-232F-36A7052F97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637"/>
          <a:stretch/>
        </p:blipFill>
        <p:spPr>
          <a:xfrm>
            <a:off x="5616625" y="1772816"/>
            <a:ext cx="6382444" cy="2963749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D4F0D6-35CE-D795-4D38-0F2350D91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772816"/>
            <a:ext cx="5163430" cy="4114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DDE7888-F95B-5250-F126-70990D312558}"/>
              </a:ext>
            </a:extLst>
          </p:cNvPr>
          <p:cNvSpPr/>
          <p:nvPr/>
        </p:nvSpPr>
        <p:spPr>
          <a:xfrm>
            <a:off x="549796" y="4149080"/>
            <a:ext cx="86409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1D9AA4-310B-678E-29D1-9248FB70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9C45-9249-4823-8254-B7FB016EE012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D9542B-9AD4-DA34-F8CD-1C1158A0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797CDE-A629-B401-C023-20CFF7E1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99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B305E-F3AB-65D8-C222-DBDFA2EE8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51807-EC80-BA7D-C686-61C91700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Interface: IoT Hub/ </a:t>
            </a:r>
            <a:r>
              <a:rPr lang="de-DE" dirty="0" err="1"/>
              <a:t>Function</a:t>
            </a:r>
            <a:r>
              <a:rPr lang="de-DE" dirty="0"/>
              <a:t> App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0FE4632-5127-9EAC-68CB-81426628D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772816"/>
            <a:ext cx="5163430" cy="4114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E2EFBE5-8474-78AF-E005-EADC14FB1065}"/>
              </a:ext>
            </a:extLst>
          </p:cNvPr>
          <p:cNvSpPr/>
          <p:nvPr/>
        </p:nvSpPr>
        <p:spPr>
          <a:xfrm>
            <a:off x="549796" y="3068960"/>
            <a:ext cx="86409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337D26-9E3B-BE94-86C7-2DBD4D04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37"/>
          <a:stretch/>
        </p:blipFill>
        <p:spPr>
          <a:xfrm>
            <a:off x="5612384" y="1772816"/>
            <a:ext cx="6386685" cy="120015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EB48C1-2AA1-8D9A-9C9C-9FBCC439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13A7-BBFF-403A-BFD4-9399E00545A3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4D77ED-474C-0062-DF47-FC3F0033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54437A4-D1B3-A649-1562-19C639F4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892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9941E-3D25-A974-2DA6-D77335956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91D51-D20A-D53C-0853-6AF173FC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Interface: IoT Hub/ </a:t>
            </a:r>
            <a:r>
              <a:rPr lang="de-DE" dirty="0" err="1"/>
              <a:t>Function</a:t>
            </a:r>
            <a:r>
              <a:rPr lang="de-DE" dirty="0"/>
              <a:t> App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93A481E-870A-9BD3-65D4-EBCA43C91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772816"/>
            <a:ext cx="5163430" cy="4114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FF941AF-34E0-C747-9EA7-1E2B1BC14C49}"/>
              </a:ext>
            </a:extLst>
          </p:cNvPr>
          <p:cNvSpPr/>
          <p:nvPr/>
        </p:nvSpPr>
        <p:spPr>
          <a:xfrm>
            <a:off x="1701924" y="3140968"/>
            <a:ext cx="7920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2CC25B6-9359-BA5A-22EF-E065795D3A40}"/>
              </a:ext>
            </a:extLst>
          </p:cNvPr>
          <p:cNvSpPr txBox="1"/>
          <p:nvPr/>
        </p:nvSpPr>
        <p:spPr>
          <a:xfrm>
            <a:off x="5712382" y="1772816"/>
            <a:ext cx="53454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{</a:t>
            </a:r>
          </a:p>
          <a:p>
            <a:r>
              <a:rPr lang="de-DE" sz="1000" dirty="0"/>
              <a:t>   "</a:t>
            </a:r>
            <a:r>
              <a:rPr lang="de-DE" sz="1000" dirty="0" err="1"/>
              <a:t>properties</a:t>
            </a:r>
            <a:r>
              <a:rPr lang="de-DE" sz="1000" dirty="0"/>
              <a:t>":{</a:t>
            </a:r>
          </a:p>
          <a:p>
            <a:r>
              <a:rPr lang="de-DE" sz="1000" dirty="0"/>
              <a:t>      </a:t>
            </a:r>
          </a:p>
          <a:p>
            <a:r>
              <a:rPr lang="de-DE" sz="1000" dirty="0"/>
              <a:t>   },</a:t>
            </a:r>
          </a:p>
          <a:p>
            <a:r>
              <a:rPr lang="de-DE" sz="1000" dirty="0"/>
              <a:t>   "</a:t>
            </a:r>
            <a:r>
              <a:rPr lang="de-DE" sz="1000" dirty="0" err="1"/>
              <a:t>systemProperties</a:t>
            </a:r>
            <a:r>
              <a:rPr lang="de-DE" sz="1000" dirty="0"/>
              <a:t>":{</a:t>
            </a:r>
          </a:p>
          <a:p>
            <a:r>
              <a:rPr lang="de-DE" sz="1000" dirty="0"/>
              <a:t>      "</a:t>
            </a:r>
            <a:r>
              <a:rPr lang="de-DE" sz="1000" dirty="0" err="1"/>
              <a:t>iothub</a:t>
            </a:r>
            <a:r>
              <a:rPr lang="de-DE" sz="1000" dirty="0"/>
              <a:t>-</a:t>
            </a:r>
            <a:r>
              <a:rPr lang="de-DE" sz="1000" dirty="0" err="1"/>
              <a:t>content</a:t>
            </a:r>
            <a:r>
              <a:rPr lang="de-DE" sz="1000" dirty="0"/>
              <a:t>-type":"</a:t>
            </a:r>
            <a:r>
              <a:rPr lang="de-DE" sz="1000" dirty="0" err="1"/>
              <a:t>application</a:t>
            </a:r>
            <a:r>
              <a:rPr lang="de-DE" sz="1000" dirty="0"/>
              <a:t>/</a:t>
            </a:r>
            <a:r>
              <a:rPr lang="de-DE" sz="1000" dirty="0" err="1"/>
              <a:t>json</a:t>
            </a:r>
            <a:r>
              <a:rPr lang="de-DE" sz="1000" dirty="0"/>
              <a:t>; </a:t>
            </a:r>
            <a:r>
              <a:rPr lang="de-DE" sz="1000" dirty="0" err="1"/>
              <a:t>charset</a:t>
            </a:r>
            <a:r>
              <a:rPr lang="de-DE" sz="1000" dirty="0"/>
              <a:t>=UTF-8",</a:t>
            </a:r>
          </a:p>
          <a:p>
            <a:r>
              <a:rPr lang="de-DE" sz="1000" dirty="0"/>
              <a:t>      "</a:t>
            </a:r>
            <a:r>
              <a:rPr lang="de-DE" sz="1000" dirty="0" err="1"/>
              <a:t>iothub</a:t>
            </a:r>
            <a:r>
              <a:rPr lang="de-DE" sz="1000" dirty="0"/>
              <a:t>-</a:t>
            </a:r>
            <a:r>
              <a:rPr lang="de-DE" sz="1000" dirty="0" err="1"/>
              <a:t>connection-device-id</a:t>
            </a:r>
            <a:r>
              <a:rPr lang="de-DE" sz="1000" dirty="0"/>
              <a:t>":"Windturbine",</a:t>
            </a:r>
          </a:p>
          <a:p>
            <a:r>
              <a:rPr lang="de-DE" sz="1000" dirty="0"/>
              <a:t>      "</a:t>
            </a:r>
            <a:r>
              <a:rPr lang="de-DE" sz="1000" dirty="0" err="1"/>
              <a:t>iothub</a:t>
            </a:r>
            <a:r>
              <a:rPr lang="de-DE" sz="1000" dirty="0"/>
              <a:t>-connection-</a:t>
            </a:r>
            <a:r>
              <a:rPr lang="de-DE" sz="1000" dirty="0" err="1"/>
              <a:t>auth</a:t>
            </a:r>
            <a:r>
              <a:rPr lang="de-DE" sz="1000" dirty="0"/>
              <a:t>-</a:t>
            </a:r>
            <a:r>
              <a:rPr lang="de-DE" sz="1000" dirty="0" err="1"/>
              <a:t>method</a:t>
            </a:r>
            <a:r>
              <a:rPr lang="de-DE" sz="1000" dirty="0"/>
              <a:t>":"{\u0022scope\u0022:\u0022device\u0022,\u0022type\u0022:\u0022sas\u0022,\u0022issuer\u0022:\u0022iothub\u0022}",</a:t>
            </a:r>
          </a:p>
          <a:p>
            <a:r>
              <a:rPr lang="de-DE" sz="1000" dirty="0"/>
              <a:t>      "iothub-connection-auth-generation-id":"638676288583917894",</a:t>
            </a:r>
          </a:p>
          <a:p>
            <a:r>
              <a:rPr lang="de-DE" sz="1000" dirty="0"/>
              <a:t>      "iothub-enqueuedtime":"2025-01-06T10:25:47.409Z",</a:t>
            </a:r>
          </a:p>
          <a:p>
            <a:r>
              <a:rPr lang="de-DE" sz="1000" dirty="0"/>
              <a:t>      "</a:t>
            </a:r>
            <a:r>
              <a:rPr lang="de-DE" sz="1000" dirty="0" err="1"/>
              <a:t>iothub</a:t>
            </a:r>
            <a:r>
              <a:rPr lang="de-DE" sz="1000" dirty="0"/>
              <a:t>-</a:t>
            </a:r>
            <a:r>
              <a:rPr lang="de-DE" sz="1000" dirty="0" err="1"/>
              <a:t>message</a:t>
            </a:r>
            <a:r>
              <a:rPr lang="de-DE" sz="1000" dirty="0"/>
              <a:t>-source":"</a:t>
            </a:r>
            <a:r>
              <a:rPr lang="de-DE" sz="1000" dirty="0" err="1"/>
              <a:t>Telemetry</a:t>
            </a:r>
            <a:r>
              <a:rPr lang="de-DE" sz="1000" dirty="0"/>
              <a:t>"</a:t>
            </a:r>
          </a:p>
          <a:p>
            <a:r>
              <a:rPr lang="de-DE" sz="1000" dirty="0"/>
              <a:t>   },</a:t>
            </a:r>
          </a:p>
          <a:p>
            <a:r>
              <a:rPr lang="de-DE" sz="1000" dirty="0"/>
              <a:t>   "</a:t>
            </a:r>
            <a:r>
              <a:rPr lang="de-DE" sz="1000" dirty="0" err="1"/>
              <a:t>body</a:t>
            </a:r>
            <a:r>
              <a:rPr lang="de-DE" sz="1000" dirty="0"/>
              <a:t>":{</a:t>
            </a:r>
          </a:p>
          <a:p>
            <a:r>
              <a:rPr lang="de-DE" sz="1000" dirty="0"/>
              <a:t>      "Name":"AN_Bonus_1000_54",</a:t>
            </a:r>
          </a:p>
          <a:p>
            <a:r>
              <a:rPr lang="de-DE" sz="1000" dirty="0"/>
              <a:t>      "RotorArea":2300,</a:t>
            </a:r>
          </a:p>
          <a:p>
            <a:r>
              <a:rPr lang="de-DE" sz="1000" dirty="0"/>
              <a:t>      "MaxRPM":22,</a:t>
            </a:r>
          </a:p>
          <a:p>
            <a:r>
              <a:rPr lang="de-DE" sz="1000" dirty="0"/>
              <a:t>      "CutInSpeed":3,</a:t>
            </a:r>
          </a:p>
          <a:p>
            <a:r>
              <a:rPr lang="de-DE" sz="1000" dirty="0"/>
              <a:t>      "RatedSpeed":15,</a:t>
            </a:r>
          </a:p>
          <a:p>
            <a:r>
              <a:rPr lang="de-DE" sz="1000" dirty="0"/>
              <a:t>      "CutOutSpeed":25,</a:t>
            </a:r>
          </a:p>
          <a:p>
            <a:r>
              <a:rPr lang="de-DE" sz="1000" dirty="0"/>
              <a:t>      "RatedPower":1000</a:t>
            </a:r>
          </a:p>
          <a:p>
            <a:r>
              <a:rPr lang="de-DE" sz="1000" dirty="0"/>
              <a:t>   }</a:t>
            </a:r>
          </a:p>
          <a:p>
            <a:r>
              <a:rPr lang="de-DE" sz="1000" dirty="0"/>
              <a:t>}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DC266B-FA8F-F8D2-4C91-4739949F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BB5E-3927-4BE1-8E77-FAE7956F1509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81290E-066C-AB9C-9AB7-C5501A48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F0DE4C7-3308-05D7-41EC-53B247CF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644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20C0B-6B68-64FE-868C-7DE335C94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9C8DBF-5D3E-3327-4F1C-D1888C50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Interface: IoT Hub/ </a:t>
            </a:r>
            <a:r>
              <a:rPr lang="de-DE" dirty="0" err="1"/>
              <a:t>Function</a:t>
            </a:r>
            <a:r>
              <a:rPr lang="de-DE" dirty="0"/>
              <a:t> App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ACC3459-60D5-CDE4-5999-9826013D2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772816"/>
            <a:ext cx="5163430" cy="4114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7E56991-FA3E-2824-CB73-2BE9C119DDD3}"/>
              </a:ext>
            </a:extLst>
          </p:cNvPr>
          <p:cNvSpPr/>
          <p:nvPr/>
        </p:nvSpPr>
        <p:spPr>
          <a:xfrm>
            <a:off x="2375427" y="3933056"/>
            <a:ext cx="7920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340383-E4DE-3F90-DCD5-A56AF7E1DEC0}"/>
              </a:ext>
            </a:extLst>
          </p:cNvPr>
          <p:cNvSpPr txBox="1"/>
          <p:nvPr/>
        </p:nvSpPr>
        <p:spPr>
          <a:xfrm>
            <a:off x="5712382" y="1772816"/>
            <a:ext cx="53454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{</a:t>
            </a:r>
          </a:p>
          <a:p>
            <a:r>
              <a:rPr lang="de-DE" sz="1000" dirty="0"/>
              <a:t>   "</a:t>
            </a:r>
            <a:r>
              <a:rPr lang="de-DE" sz="1000" dirty="0" err="1"/>
              <a:t>properties</a:t>
            </a:r>
            <a:r>
              <a:rPr lang="de-DE" sz="1000" dirty="0"/>
              <a:t>":{</a:t>
            </a:r>
          </a:p>
          <a:p>
            <a:r>
              <a:rPr lang="de-DE" sz="1000" dirty="0"/>
              <a:t>      </a:t>
            </a:r>
          </a:p>
          <a:p>
            <a:r>
              <a:rPr lang="de-DE" sz="1000" dirty="0"/>
              <a:t>   },</a:t>
            </a:r>
          </a:p>
          <a:p>
            <a:r>
              <a:rPr lang="de-DE" sz="1000" dirty="0"/>
              <a:t>   "</a:t>
            </a:r>
            <a:r>
              <a:rPr lang="de-DE" sz="1000" dirty="0" err="1"/>
              <a:t>systemProperties</a:t>
            </a:r>
            <a:r>
              <a:rPr lang="de-DE" sz="1000" dirty="0"/>
              <a:t>":{</a:t>
            </a:r>
          </a:p>
          <a:p>
            <a:r>
              <a:rPr lang="de-DE" sz="1000" dirty="0"/>
              <a:t>      "</a:t>
            </a:r>
            <a:r>
              <a:rPr lang="de-DE" sz="1000" dirty="0" err="1"/>
              <a:t>iothub</a:t>
            </a:r>
            <a:r>
              <a:rPr lang="de-DE" sz="1000" dirty="0"/>
              <a:t>-</a:t>
            </a:r>
            <a:r>
              <a:rPr lang="de-DE" sz="1000" dirty="0" err="1"/>
              <a:t>content</a:t>
            </a:r>
            <a:r>
              <a:rPr lang="de-DE" sz="1000" dirty="0"/>
              <a:t>-type":"</a:t>
            </a:r>
            <a:r>
              <a:rPr lang="de-DE" sz="1000" dirty="0" err="1"/>
              <a:t>application</a:t>
            </a:r>
            <a:r>
              <a:rPr lang="de-DE" sz="1000" dirty="0"/>
              <a:t>/</a:t>
            </a:r>
            <a:r>
              <a:rPr lang="de-DE" sz="1000" dirty="0" err="1"/>
              <a:t>json</a:t>
            </a:r>
            <a:r>
              <a:rPr lang="de-DE" sz="1000" dirty="0"/>
              <a:t>; </a:t>
            </a:r>
            <a:r>
              <a:rPr lang="de-DE" sz="1000" dirty="0" err="1"/>
              <a:t>charset</a:t>
            </a:r>
            <a:r>
              <a:rPr lang="de-DE" sz="1000" dirty="0"/>
              <a:t>=UTF-8",</a:t>
            </a:r>
          </a:p>
          <a:p>
            <a:r>
              <a:rPr lang="de-DE" sz="1000" dirty="0"/>
              <a:t>      "</a:t>
            </a:r>
            <a:r>
              <a:rPr lang="de-DE" sz="1000" dirty="0" err="1"/>
              <a:t>iothub</a:t>
            </a:r>
            <a:r>
              <a:rPr lang="de-DE" sz="1000" dirty="0"/>
              <a:t>-</a:t>
            </a:r>
            <a:r>
              <a:rPr lang="de-DE" sz="1000" dirty="0" err="1"/>
              <a:t>connection-device-id</a:t>
            </a:r>
            <a:r>
              <a:rPr lang="de-DE" sz="1000" dirty="0"/>
              <a:t>":"Windturbine",</a:t>
            </a:r>
          </a:p>
          <a:p>
            <a:r>
              <a:rPr lang="de-DE" sz="1000" dirty="0"/>
              <a:t>      "</a:t>
            </a:r>
            <a:r>
              <a:rPr lang="de-DE" sz="1000" dirty="0" err="1"/>
              <a:t>iothub</a:t>
            </a:r>
            <a:r>
              <a:rPr lang="de-DE" sz="1000" dirty="0"/>
              <a:t>-connection-</a:t>
            </a:r>
            <a:r>
              <a:rPr lang="de-DE" sz="1000" dirty="0" err="1"/>
              <a:t>auth</a:t>
            </a:r>
            <a:r>
              <a:rPr lang="de-DE" sz="1000" dirty="0"/>
              <a:t>-</a:t>
            </a:r>
            <a:r>
              <a:rPr lang="de-DE" sz="1000" dirty="0" err="1"/>
              <a:t>method</a:t>
            </a:r>
            <a:r>
              <a:rPr lang="de-DE" sz="1000" dirty="0"/>
              <a:t>":"{\u0022scope\u0022:\u0022device\u0022,\u0022type\u0022:\u0022sas\u0022,\u0022issuer\u0022:\u0022iothub\u0022}",</a:t>
            </a:r>
          </a:p>
          <a:p>
            <a:r>
              <a:rPr lang="de-DE" sz="1000" dirty="0"/>
              <a:t>      "iothub-connection-auth-generation-id":"638676288583917894",</a:t>
            </a:r>
          </a:p>
          <a:p>
            <a:r>
              <a:rPr lang="de-DE" sz="1000" dirty="0"/>
              <a:t>      "iothub-enqueuedtime":"2025-01-06T10:25:47.784Z",</a:t>
            </a:r>
          </a:p>
          <a:p>
            <a:r>
              <a:rPr lang="de-DE" sz="1000" dirty="0"/>
              <a:t>      "</a:t>
            </a:r>
            <a:r>
              <a:rPr lang="de-DE" sz="1000" dirty="0" err="1"/>
              <a:t>iothub</a:t>
            </a:r>
            <a:r>
              <a:rPr lang="de-DE" sz="1000" dirty="0"/>
              <a:t>-</a:t>
            </a:r>
            <a:r>
              <a:rPr lang="de-DE" sz="1000" dirty="0" err="1"/>
              <a:t>message</a:t>
            </a:r>
            <a:r>
              <a:rPr lang="de-DE" sz="1000" dirty="0"/>
              <a:t>-source":"</a:t>
            </a:r>
            <a:r>
              <a:rPr lang="de-DE" sz="1000" dirty="0" err="1"/>
              <a:t>Telemetry</a:t>
            </a:r>
            <a:r>
              <a:rPr lang="de-DE" sz="1000" dirty="0"/>
              <a:t>"</a:t>
            </a:r>
          </a:p>
          <a:p>
            <a:r>
              <a:rPr lang="de-DE" sz="1000" dirty="0"/>
              <a:t>   },</a:t>
            </a:r>
          </a:p>
          <a:p>
            <a:r>
              <a:rPr lang="de-DE" sz="1000" dirty="0"/>
              <a:t>   "</a:t>
            </a:r>
            <a:r>
              <a:rPr lang="de-DE" sz="1000" dirty="0" err="1"/>
              <a:t>body</a:t>
            </a:r>
            <a:r>
              <a:rPr lang="de-DE" sz="1000" dirty="0"/>
              <a:t>":{</a:t>
            </a:r>
          </a:p>
          <a:p>
            <a:r>
              <a:rPr lang="de-DE" sz="1000" dirty="0"/>
              <a:t>      "Kilowatts":827.06,</a:t>
            </a:r>
          </a:p>
          <a:p>
            <a:r>
              <a:rPr lang="de-DE" sz="1000" dirty="0"/>
              <a:t>      "Cp":0.365</a:t>
            </a:r>
          </a:p>
          <a:p>
            <a:r>
              <a:rPr lang="de-DE" sz="1000" dirty="0"/>
              <a:t>   }</a:t>
            </a:r>
          </a:p>
          <a:p>
            <a:r>
              <a:rPr lang="de-DE" sz="1000" dirty="0"/>
              <a:t>}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8397D8-8C4F-A9FA-31AF-738424A7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1C1B1-0870-42B1-8A39-EEF06573A1DE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2F8710-7A66-328E-DD65-4AA9FC36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62C0BD4-9F05-639F-5B59-1D83451A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3330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0D9B0-DC28-F67D-F5FF-1AB678B5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1A21B-CC12-3EE9-3E2B-A4849405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Interface: IoT Hub/ </a:t>
            </a:r>
            <a:r>
              <a:rPr lang="de-DE" dirty="0" err="1"/>
              <a:t>Function</a:t>
            </a:r>
            <a:r>
              <a:rPr lang="de-DE" dirty="0"/>
              <a:t> App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4CE79A6-ACDB-1766-86F7-FBD836AAE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772816"/>
            <a:ext cx="5163430" cy="4114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B76D967-20E5-408F-3022-450D6C3BDFD6}"/>
              </a:ext>
            </a:extLst>
          </p:cNvPr>
          <p:cNvSpPr/>
          <p:nvPr/>
        </p:nvSpPr>
        <p:spPr>
          <a:xfrm>
            <a:off x="2494012" y="3212976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FEEC9BD-0AF5-C708-DD41-799BC90050B0}"/>
              </a:ext>
            </a:extLst>
          </p:cNvPr>
          <p:cNvSpPr/>
          <p:nvPr/>
        </p:nvSpPr>
        <p:spPr>
          <a:xfrm>
            <a:off x="3214092" y="4077072"/>
            <a:ext cx="57606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A54374D-BCEF-A929-A87A-4660151CB59E}"/>
              </a:ext>
            </a:extLst>
          </p:cNvPr>
          <p:cNvGrpSpPr/>
          <p:nvPr/>
        </p:nvGrpSpPr>
        <p:grpSpPr>
          <a:xfrm>
            <a:off x="1841425" y="5919407"/>
            <a:ext cx="8505974" cy="904875"/>
            <a:chOff x="2566020" y="5874967"/>
            <a:chExt cx="8505974" cy="90487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D9B0A19-374D-7193-F0EE-B273B502A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2201"/>
            <a:stretch/>
          </p:blipFill>
          <p:spPr>
            <a:xfrm>
              <a:off x="2566020" y="5874967"/>
              <a:ext cx="6336704" cy="904875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7DC52D1-A2B5-D6AF-1247-C3875DAA5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213"/>
            <a:stretch/>
          </p:blipFill>
          <p:spPr>
            <a:xfrm>
              <a:off x="8902724" y="5874967"/>
              <a:ext cx="2169270" cy="904875"/>
            </a:xfrm>
            <a:prstGeom prst="rect">
              <a:avLst/>
            </a:prstGeom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C58E1A6B-EE90-3BA6-76B4-4E1D910B84E9}"/>
              </a:ext>
            </a:extLst>
          </p:cNvPr>
          <p:cNvSpPr txBox="1"/>
          <p:nvPr/>
        </p:nvSpPr>
        <p:spPr>
          <a:xfrm>
            <a:off x="5712382" y="1772816"/>
            <a:ext cx="5345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Nuget</a:t>
            </a:r>
            <a:r>
              <a:rPr lang="de-DE" sz="1000" dirty="0"/>
              <a:t>: </a:t>
            </a:r>
            <a:r>
              <a:rPr lang="de-DE" sz="1000" dirty="0" err="1"/>
              <a:t>Azure.DigitalTwins.Core</a:t>
            </a:r>
            <a:endParaRPr lang="de-DE" sz="1000" dirty="0"/>
          </a:p>
          <a:p>
            <a:endParaRPr lang="de-DE" sz="1000" dirty="0"/>
          </a:p>
          <a:p>
            <a:r>
              <a:rPr lang="de-DE" sz="1000" dirty="0" err="1"/>
              <a:t>var</a:t>
            </a:r>
            <a:r>
              <a:rPr lang="de-DE" sz="1000" dirty="0"/>
              <a:t> </a:t>
            </a:r>
            <a:r>
              <a:rPr lang="de-DE" sz="1000" dirty="0" err="1"/>
              <a:t>response</a:t>
            </a:r>
            <a:r>
              <a:rPr lang="de-DE" sz="1000" dirty="0"/>
              <a:t> = </a:t>
            </a:r>
            <a:r>
              <a:rPr lang="de-DE" sz="1000" dirty="0" err="1"/>
              <a:t>await</a:t>
            </a:r>
            <a:r>
              <a:rPr lang="de-DE" sz="1000" dirty="0"/>
              <a:t> </a:t>
            </a:r>
            <a:r>
              <a:rPr lang="de-DE" sz="1000" dirty="0" err="1"/>
              <a:t>client.UpdateDigitalTwinAsync</a:t>
            </a:r>
            <a:r>
              <a:rPr lang="de-DE" sz="1000" dirty="0"/>
              <a:t>(</a:t>
            </a:r>
            <a:r>
              <a:rPr lang="de-DE" sz="1000" dirty="0" err="1"/>
              <a:t>deviceId</a:t>
            </a:r>
            <a:r>
              <a:rPr lang="de-DE" sz="1000" dirty="0"/>
              <a:t>, </a:t>
            </a:r>
            <a:r>
              <a:rPr lang="de-DE" sz="1000" dirty="0" err="1"/>
              <a:t>updateTwinData</a:t>
            </a:r>
            <a:r>
              <a:rPr lang="de-DE" sz="1000" dirty="0"/>
              <a:t>);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A068E0-26DE-8521-0AE8-F11BE6AF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6EACF-0693-4212-AA61-822084E6960C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D1328D-10C0-F149-5AF8-15EDB1C1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0BBFD96-1FF9-A001-BCA9-E5EFA3CE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588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Data: Azure Data Explorer</a:t>
            </a:r>
            <a:br>
              <a:rPr lang="de-DE" dirty="0"/>
            </a:br>
            <a:endParaRPr lang="de-DE" dirty="0"/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C09E8B3E-330C-1CCE-134E-ED236B917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772816"/>
            <a:ext cx="5163430" cy="41148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5A0C649-251A-8DA3-7AFA-80B675F51071}"/>
              </a:ext>
            </a:extLst>
          </p:cNvPr>
          <p:cNvSpPr/>
          <p:nvPr/>
        </p:nvSpPr>
        <p:spPr>
          <a:xfrm>
            <a:off x="1845940" y="1988840"/>
            <a:ext cx="266429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3FB63A-A842-22B9-3A48-049EFCAC5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4" y="1771782"/>
            <a:ext cx="5984654" cy="41148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2E0EE87-7C9E-6652-498A-5027C37EBF17}"/>
              </a:ext>
            </a:extLst>
          </p:cNvPr>
          <p:cNvCxnSpPr>
            <a:cxnSpLocks/>
          </p:cNvCxnSpPr>
          <p:nvPr/>
        </p:nvCxnSpPr>
        <p:spPr>
          <a:xfrm>
            <a:off x="5806380" y="3573016"/>
            <a:ext cx="720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B9C5F4A-9661-00A6-7C6B-84D4E581ADFF}"/>
              </a:ext>
            </a:extLst>
          </p:cNvPr>
          <p:cNvCxnSpPr>
            <a:cxnSpLocks/>
          </p:cNvCxnSpPr>
          <p:nvPr/>
        </p:nvCxnSpPr>
        <p:spPr>
          <a:xfrm>
            <a:off x="10198868" y="3573016"/>
            <a:ext cx="5760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DEB1B7E-B410-41B8-F52D-2DE17BD60CDB}"/>
              </a:ext>
            </a:extLst>
          </p:cNvPr>
          <p:cNvCxnSpPr>
            <a:cxnSpLocks/>
          </p:cNvCxnSpPr>
          <p:nvPr/>
        </p:nvCxnSpPr>
        <p:spPr>
          <a:xfrm>
            <a:off x="5806380" y="4941168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3CB67E9-0B3C-3F49-F737-71E836A912A6}"/>
              </a:ext>
            </a:extLst>
          </p:cNvPr>
          <p:cNvCxnSpPr>
            <a:cxnSpLocks/>
          </p:cNvCxnSpPr>
          <p:nvPr/>
        </p:nvCxnSpPr>
        <p:spPr>
          <a:xfrm>
            <a:off x="10198868" y="4941168"/>
            <a:ext cx="288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BA5CE6-1752-EA8C-DC82-D741A5DF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3F9F6-605A-4606-8116-A4E400B6C86B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0E64A9-566A-EFBE-AD91-441CEF40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9B6D2C-65DD-7595-A7D8-F0623EE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4739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C0870-A509-F018-CC46-161CC676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Virtuelles 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A0245-31CC-3536-9EAF-F136F288B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5400" dirty="0"/>
              <a:t>Live 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F29E35-D79B-31B9-080E-08691675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B966E-241F-4B11-8252-4E0814F88916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ECCF56-83B2-0DF8-4D37-66E14714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12E98-42E0-2AC8-9EEA-465555D6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19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37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" dirty="0"/>
              <a:t>Unser Projekt</a:t>
            </a:r>
            <a:endParaRPr lang="en-US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Physische</a:t>
            </a:r>
            <a:r>
              <a:rPr lang="en-US" dirty="0"/>
              <a:t> System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Windturbine</a:t>
            </a:r>
            <a:r>
              <a:rPr lang="en-US" dirty="0"/>
              <a:t> des </a:t>
            </a:r>
            <a:r>
              <a:rPr lang="en-US" dirty="0" err="1"/>
              <a:t>Typs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AN Bonus 1000/54</a:t>
            </a:r>
            <a:endParaRPr lang="en-US" dirty="0"/>
          </a:p>
          <a:p>
            <a:pPr rtl="0"/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Anbindung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existierenden</a:t>
            </a:r>
            <a:r>
              <a:rPr lang="en-US" dirty="0"/>
              <a:t> </a:t>
            </a:r>
            <a:r>
              <a:rPr lang="en-US" dirty="0" err="1"/>
              <a:t>Windturbine</a:t>
            </a:r>
            <a:endParaRPr lang="en-US" dirty="0"/>
          </a:p>
          <a:p>
            <a:pPr rtl="0"/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historische</a:t>
            </a:r>
            <a:r>
              <a:rPr lang="en-US" dirty="0"/>
              <a:t> </a:t>
            </a:r>
            <a:r>
              <a:rPr lang="en-US" dirty="0" err="1"/>
              <a:t>gemessene</a:t>
            </a:r>
            <a:r>
              <a:rPr lang="en-US" dirty="0"/>
              <a:t> </a:t>
            </a:r>
            <a:r>
              <a:rPr lang="en-US" dirty="0" err="1"/>
              <a:t>Werte</a:t>
            </a:r>
            <a:r>
              <a:rPr lang="en-US" dirty="0"/>
              <a:t> der </a:t>
            </a:r>
            <a:r>
              <a:rPr lang="en-US" dirty="0" err="1"/>
              <a:t>Windturbine</a:t>
            </a:r>
            <a:endParaRPr lang="en-US" dirty="0"/>
          </a:p>
          <a:p>
            <a:pPr rtl="0"/>
            <a:r>
              <a:rPr lang="en-US" dirty="0" err="1"/>
              <a:t>Sensordaten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Umwelt </a:t>
            </a:r>
            <a:r>
              <a:rPr lang="en-US" dirty="0" err="1"/>
              <a:t>abgefragt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de-DE" dirty="0">
                <a:hlinkClick r:id="rId3"/>
              </a:rPr>
              <a:t>Openweathermap</a:t>
            </a:r>
            <a:r>
              <a:rPr lang="en-US" dirty="0"/>
              <a:t> API</a:t>
            </a:r>
          </a:p>
          <a:p>
            <a:pPr rtl="0"/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fehlende</a:t>
            </a:r>
            <a:r>
              <a:rPr lang="en-US" dirty="0"/>
              <a:t> </a:t>
            </a:r>
            <a:r>
              <a:rPr lang="en-US" dirty="0" err="1"/>
              <a:t>Rückkopplung</a:t>
            </a:r>
            <a:r>
              <a:rPr lang="en-US" dirty="0"/>
              <a:t> an </a:t>
            </a:r>
            <a:r>
              <a:rPr lang="en-US" dirty="0" err="1"/>
              <a:t>eine</a:t>
            </a:r>
            <a:r>
              <a:rPr lang="en-US" dirty="0"/>
              <a:t> Hardware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Digitaler</a:t>
            </a:r>
            <a:r>
              <a:rPr lang="en-US" dirty="0"/>
              <a:t>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umgesetzt</a:t>
            </a:r>
            <a:r>
              <a:rPr lang="en-US" dirty="0"/>
              <a:t> warden</a:t>
            </a:r>
          </a:p>
          <a:p>
            <a:pPr rtl="0"/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FF68DC-6BBE-68C3-AA82-7F5B1467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395AB-70FF-4D68-AFFD-4E20D2AD0B3C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7F0FBB-0A5E-7097-DE32-8FBBD674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64AC8C-E1EB-C1F5-A934-E44B8B02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Services: Berechnungen und Simulationen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Berechnung der Rotorblattstellung (</a:t>
                </a:r>
                <a:r>
                  <a:rPr lang="de-DE" dirty="0" err="1"/>
                  <a:t>PitchAngle</a:t>
                </a:r>
                <a:r>
                  <a:rPr lang="de-DE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𝑤𝑖𝑛𝑑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𝑚𝑖𝑛𝑖𝑚𝑎𝑙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𝑡𝑢𝑟𝑏𝑖𝑛𝑒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𝑟𝑎𝑡𝑒𝑑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𝑚𝑎𝑥𝑖𝑚𝑎𝑙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𝑡𝑢𝑟𝑏𝑖𝑛𝑒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𝑟𝑎𝑡𝑒𝑑</m:t>
                                </m:r>
                              </m:sub>
                            </m:sSub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𝐿𝑖𝑛𝑒𝑎𝑟𝑒𝑟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𝑉𝑒𝑟𝑙𝑎𝑢𝑓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𝑑𝑒𝑛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𝑏𝑒𝑟𝑔𝑎𝑛𝑔</m:t>
                            </m:r>
                          </m:e>
                        </m:eqArr>
                      </m:e>
                    </m:d>
                  </m:oMath>
                </a14:m>
                <a:endParaRPr lang="de-DE" b="0" dirty="0"/>
              </a:p>
              <a:p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𝑡𝑢𝑟𝑏𝑖𝑛𝑒</m:t>
                        </m:r>
                      </m:sub>
                    </m:sSub>
                  </m:oMath>
                </a14:m>
                <a:r>
                  <a:rPr lang="de-DE" b="0" dirty="0"/>
                  <a:t> = Leistung der Turbine aktueller Wert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</m:oMath>
                </a14:m>
                <a:r>
                  <a:rPr lang="de-DE" dirty="0"/>
                  <a:t> = Nennleistung der Turbine in diesem Wall 1000 Kilowatt</a:t>
                </a:r>
                <a:br>
                  <a:rPr lang="de-DE" b="0" dirty="0"/>
                </a:b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72CCC2-0772-EEA0-DB00-A99D9E75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C3DA-CFEA-4D1B-9977-47DD96AFC6A5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08380B-95F3-68B8-4282-55EA0715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8B733-3B9B-DD35-A322-5F1C2820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20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7109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de-DE" dirty="0"/>
              <a:t>Services: Berechnungen und Simulationen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518348" y="1905001"/>
                <a:ext cx="6552729" cy="4114800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Einhalten der Bedingungen: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𝑡𝑢𝑟𝑏𝑖𝑛𝑒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𝑡𝑢𝑟𝑏𝑖𝑛𝑒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=15+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𝑡𝑢𝑟𝑏𝑖𝑛𝑒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𝑟𝑎𝑡𝑒𝑑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𝑟𝑎𝑡𝑒𝑑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∗75</m:t>
                    </m:r>
                  </m:oMath>
                </a14:m>
                <a:br>
                  <a:rPr lang="de-DE" b="0" dirty="0"/>
                </a:br>
                <a:r>
                  <a:rPr lang="de-DE" b="0" dirty="0"/>
                  <a:t>Limit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endParaRPr lang="de-DE" b="0" dirty="0"/>
              </a:p>
              <a:p>
                <a:r>
                  <a:rPr lang="de-DE" b="0" dirty="0"/>
                  <a:t>Lin. Verlauf 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=5+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𝑡𝑢𝑟𝑏𝑖𝑛𝑒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𝑟𝑎𝑡𝑒𝑑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∗10</m:t>
                    </m:r>
                  </m:oMath>
                </a14:m>
                <a:br>
                  <a:rPr lang="de-DE" b="0" dirty="0"/>
                </a:b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518348" y="1905001"/>
                <a:ext cx="6552729" cy="4114800"/>
              </a:xfrm>
              <a:blipFill>
                <a:blip r:embed="rId2"/>
                <a:stretch>
                  <a:fillRect l="-1209" t="-20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5F08334-E280-0612-D1B9-DAEDAFAE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5" y="1849823"/>
            <a:ext cx="5455368" cy="445949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2DAE11-6403-5377-6FC3-959FB853B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​</a:t>
            </a:r>
            <a:fld id="{34E17A36-F40E-476D-BC0E-2899456C739B}" type="datetime1">
              <a:rPr lang="de-DE" smtClean="0"/>
              <a:t>22.01.2025</a:t>
            </a:fld>
            <a:r>
              <a:rPr lang="de-DE"/>
              <a:t>​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65E5AC-DE2F-4288-F7AB-162D17E8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E13D2B-46BC-E9F0-7C32-E65D55AA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21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04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Services: Berechnungen und Simulationen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Mit historischen Leistungsdaten ist eine lineare Ausgleichsrechnung möglich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dirty="0"/>
                  <a:t> = Leistungskoeffizient</a:t>
                </a:r>
              </a:p>
              <a:p>
                <a:r>
                  <a:rPr lang="de-DE" dirty="0"/>
                  <a:t>Daten erzeugen 37x5 Matrix in Bezug auf v = Windgeschwindigkeit</a:t>
                </a:r>
              </a:p>
              <a:p>
                <a:r>
                  <a:rPr lang="de-DE" dirty="0"/>
                  <a:t>Modellfunktion Polynom 4. Grades:</a:t>
                </a:r>
                <a:br>
                  <a:rPr lang="de-DE" dirty="0"/>
                </a:b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nhaltsplatzhalter 8">
            <a:extLst>
              <a:ext uri="{FF2B5EF4-FFF2-40B4-BE49-F238E27FC236}">
                <a16:creationId xmlns:a16="http://schemas.microsoft.com/office/drawing/2014/main" id="{880EE3D8-98EC-6905-9CCA-580F04B43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36" y="4365104"/>
            <a:ext cx="5381143" cy="219449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306AAE-FBC5-1464-211E-B71F4AE6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203A-F505-4A71-B500-A0539BBFB20E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359B03-0D17-B210-5BAB-E3ECC21C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4A29FC-6DCE-E4E1-5E5F-78F419B9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22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8268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Services: Berechnungen und Simulationen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Durch die </a:t>
                </a:r>
                <a:r>
                  <a:rPr lang="de-DE" dirty="0" err="1"/>
                  <a:t>polyfit</a:t>
                </a:r>
                <a:r>
                  <a:rPr lang="de-DE" dirty="0"/>
                  <a:t> Funktion in </a:t>
                </a:r>
                <a:r>
                  <a:rPr lang="de-DE" dirty="0" err="1"/>
                  <a:t>Matlab</a:t>
                </a:r>
                <a:r>
                  <a:rPr lang="de-DE" dirty="0"/>
                  <a:t> resultiert, unter den angegebenen Daten, die optimale Anpassung:</a:t>
                </a:r>
                <a:br>
                  <a:rPr lang="de-DE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−1.0588 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+9.4546∗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−0.026546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+0.25998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 −0.36238</m:t>
                    </m:r>
                  </m:oMath>
                </a14:m>
                <a:endParaRPr lang="de-DE" sz="2000" dirty="0"/>
              </a:p>
              <a:p>
                <a:r>
                  <a:rPr lang="de-DE" sz="2000" dirty="0"/>
                  <a:t>Fehlersumme = 0.0041729 </a:t>
                </a:r>
              </a:p>
              <a:p>
                <a:r>
                  <a:rPr lang="de-DE" sz="2000" dirty="0"/>
                  <a:t>Mit der Formel der Windkraft</a:t>
                </a:r>
                <a:br>
                  <a:rPr lang="de-DE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𝑤𝑖𝑛𝑑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br>
                  <a:rPr lang="de-DE" sz="2000" dirty="0"/>
                </a:br>
                <a:r>
                  <a:rPr lang="de-DE" sz="2000" dirty="0"/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2000" dirty="0"/>
                  <a:t> kann die Leistung der Windturbine </a:t>
                </a:r>
                <a:br>
                  <a:rPr lang="de-DE" sz="2000" dirty="0"/>
                </a:br>
                <a:r>
                  <a:rPr lang="de-DE" sz="2000" dirty="0"/>
                  <a:t>in Watt berechnet werden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CC541CE-66BC-74A9-7C56-EC4D78E0DA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3356992"/>
            <a:ext cx="5387504" cy="327569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854C8B-FD2F-4AD7-2814-7406BA76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BCE7-C049-448B-A141-F0FF76ADC564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CA6B5-AD24-EE83-1B7C-C81212ED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646F3B-5F8A-7BB9-F657-821F7BB1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23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856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de-DE" dirty="0"/>
              <a:t>Vom Digitalen Schatten zum Zwilling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66048-C281-CEFC-FBBA-EEB268001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de-DE" dirty="0"/>
              <a:t>Daten kommen vom einem simulierten PS basierend auf historischen Daten</a:t>
            </a:r>
          </a:p>
          <a:p>
            <a:r>
              <a:rPr lang="de-DE" dirty="0"/>
              <a:t>Berechnungen in der digitalen Welt finden statt</a:t>
            </a:r>
          </a:p>
          <a:p>
            <a:r>
              <a:rPr lang="de-DE" dirty="0"/>
              <a:t>Fehlende Hardware auf PS-Seite (Rotorblätter) </a:t>
            </a:r>
          </a:p>
          <a:p>
            <a:r>
              <a:rPr lang="de-DE" dirty="0"/>
              <a:t>Kommunikation über http auf MQTT umstellen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ECD101-AB3D-4DDB-97AD-287D0F7E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162" y="1905000"/>
            <a:ext cx="5131925" cy="3900263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C1F849-0171-F97C-3648-371C8EB6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​</a:t>
            </a:r>
            <a:fld id="{7C560B11-4DE5-471E-9B35-71FDD687A7C4}" type="datetime1">
              <a:rPr lang="de-DE" smtClean="0"/>
              <a:t>22.01.2025</a:t>
            </a:fld>
            <a:r>
              <a:rPr lang="de-DE"/>
              <a:t>​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707D21-CE2E-254E-AC72-A10E31F4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71128F-7E49-D1F8-E1C6-D607627F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24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561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66048-C281-CEFC-FBBA-EEB268001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92353"/>
          </a:xfrm>
        </p:spPr>
        <p:txBody>
          <a:bodyPr>
            <a:normAutofit/>
          </a:bodyPr>
          <a:lstStyle/>
          <a:p>
            <a:r>
              <a:rPr lang="de-DE" dirty="0"/>
              <a:t>Ohne Vorkenntnisse schwierig in der vorgegebenen Zeit, weil hoher Konfigurationsaufwand in Azure samt Berechtigungen, komplexe Steuerung</a:t>
            </a:r>
          </a:p>
          <a:p>
            <a:r>
              <a:rPr lang="de-DE" dirty="0"/>
              <a:t>„Versteckte Kosten“ für volles Potential des DTs</a:t>
            </a:r>
          </a:p>
          <a:p>
            <a:r>
              <a:rPr lang="de-DE" dirty="0"/>
              <a:t>Fehlersuche nicht einfach, da Debugging der </a:t>
            </a:r>
            <a:r>
              <a:rPr lang="de-DE" dirty="0" err="1"/>
              <a:t>Function</a:t>
            </a:r>
            <a:r>
              <a:rPr lang="de-DE" dirty="0"/>
              <a:t> Apps = </a:t>
            </a:r>
            <a:r>
              <a:rPr lang="de-DE" dirty="0" err="1"/>
              <a:t>try</a:t>
            </a:r>
            <a:r>
              <a:rPr lang="de-DE" dirty="0"/>
              <a:t> and </a:t>
            </a:r>
            <a:r>
              <a:rPr lang="de-DE" dirty="0" err="1"/>
              <a:t>error</a:t>
            </a:r>
            <a:r>
              <a:rPr lang="de-DE" dirty="0"/>
              <a:t> mit nicht aussagekräftigen Fehlermeldungen </a:t>
            </a:r>
          </a:p>
          <a:p>
            <a:r>
              <a:rPr lang="de-DE" dirty="0"/>
              <a:t>Einfaches Erstellen von 3D-Szenen und Anbinden der hinterlegten DT-Modelle</a:t>
            </a:r>
          </a:p>
          <a:p>
            <a:r>
              <a:rPr lang="de-DE" dirty="0"/>
              <a:t>Anbinden des PS an das IoT Hub und updaten der Daten im DT</a:t>
            </a:r>
          </a:p>
          <a:p>
            <a:r>
              <a:rPr lang="de-DE" dirty="0"/>
              <a:t>Man hat schnell was greifbares erstellt</a:t>
            </a: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CE50FBF2-D625-DF02-A6D2-63BF781916AE}"/>
              </a:ext>
            </a:extLst>
          </p:cNvPr>
          <p:cNvSpPr/>
          <p:nvPr/>
        </p:nvSpPr>
        <p:spPr>
          <a:xfrm>
            <a:off x="1522413" y="1988840"/>
            <a:ext cx="288032" cy="3600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729B042-B438-110D-E22E-71124DCC3636}"/>
              </a:ext>
            </a:extLst>
          </p:cNvPr>
          <p:cNvSpPr/>
          <p:nvPr/>
        </p:nvSpPr>
        <p:spPr>
          <a:xfrm>
            <a:off x="1522413" y="3228020"/>
            <a:ext cx="288032" cy="3600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38AF926B-AFEE-7390-55E5-E59DBE50019A}"/>
              </a:ext>
            </a:extLst>
          </p:cNvPr>
          <p:cNvSpPr/>
          <p:nvPr/>
        </p:nvSpPr>
        <p:spPr>
          <a:xfrm>
            <a:off x="1522413" y="3782379"/>
            <a:ext cx="288032" cy="3600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F51587BF-BFC2-111C-035A-571A279AAF10}"/>
              </a:ext>
            </a:extLst>
          </p:cNvPr>
          <p:cNvSpPr/>
          <p:nvPr/>
        </p:nvSpPr>
        <p:spPr>
          <a:xfrm rot="10800000">
            <a:off x="1522413" y="4570625"/>
            <a:ext cx="288032" cy="36004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7FDC036E-97C1-AED1-A648-186F3E853EC3}"/>
              </a:ext>
            </a:extLst>
          </p:cNvPr>
          <p:cNvSpPr/>
          <p:nvPr/>
        </p:nvSpPr>
        <p:spPr>
          <a:xfrm rot="10800000">
            <a:off x="1519844" y="5449765"/>
            <a:ext cx="288032" cy="36004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552F780D-D2CD-9BCD-DC7A-28D8400CB811}"/>
              </a:ext>
            </a:extLst>
          </p:cNvPr>
          <p:cNvSpPr/>
          <p:nvPr/>
        </p:nvSpPr>
        <p:spPr>
          <a:xfrm rot="10800000">
            <a:off x="1512270" y="6046045"/>
            <a:ext cx="288032" cy="36004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E84A67-078E-9D44-7B73-115EC93D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84E8-4F19-4BC7-99E5-64B27904EC92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394BB-E866-DB33-F371-05FA958A3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0B1461-8199-AB8B-745E-58520B80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25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307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" dirty="0"/>
              <a:t>Use-Case und Ziele des Digitalen Schattens</a:t>
            </a:r>
            <a:endParaRPr lang="en-US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dirty="0" err="1"/>
              <a:t>Windturbinen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dezentrale</a:t>
            </a:r>
            <a:r>
              <a:rPr lang="en-US" dirty="0"/>
              <a:t> </a:t>
            </a:r>
            <a:r>
              <a:rPr lang="en-US" dirty="0" err="1"/>
              <a:t>Einheiten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Gesamtsystems</a:t>
            </a:r>
            <a:r>
              <a:rPr lang="en-US" dirty="0"/>
              <a:t>. Eine </a:t>
            </a:r>
            <a:r>
              <a:rPr lang="en-US" dirty="0" err="1"/>
              <a:t>Überwachung</a:t>
            </a:r>
            <a:r>
              <a:rPr lang="en-US" dirty="0"/>
              <a:t> der Performance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wettbewerbskritisch</a:t>
            </a:r>
            <a:r>
              <a:rPr lang="en-US" dirty="0"/>
              <a:t> und </a:t>
            </a:r>
            <a:r>
              <a:rPr lang="en-US" dirty="0" err="1"/>
              <a:t>ermöglicht</a:t>
            </a:r>
            <a:r>
              <a:rPr lang="en-US" dirty="0"/>
              <a:t> Innovation. </a:t>
            </a:r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r>
              <a:rPr lang="en-US" dirty="0" err="1"/>
              <a:t>Betreiber</a:t>
            </a:r>
            <a:r>
              <a:rPr lang="en-US" dirty="0"/>
              <a:t>, Maintainer und </a:t>
            </a:r>
            <a:r>
              <a:rPr lang="en-US" dirty="0" err="1"/>
              <a:t>ggf</a:t>
            </a:r>
            <a:r>
              <a:rPr lang="en-US" dirty="0"/>
              <a:t>. Researcher </a:t>
            </a:r>
            <a:r>
              <a:rPr lang="en-US" dirty="0" err="1"/>
              <a:t>können</a:t>
            </a:r>
            <a:r>
              <a:rPr lang="en-US" dirty="0"/>
              <a:t> den Status, Umwelt- und </a:t>
            </a:r>
            <a:r>
              <a:rPr lang="en-US" dirty="0" err="1"/>
              <a:t>Leistungsfaktoren</a:t>
            </a:r>
            <a:r>
              <a:rPr lang="en-US" dirty="0"/>
              <a:t> Remote </a:t>
            </a:r>
            <a:r>
              <a:rPr lang="en-US" dirty="0" err="1"/>
              <a:t>abrufen</a:t>
            </a:r>
            <a:r>
              <a:rPr lang="en-US" dirty="0"/>
              <a:t>. </a:t>
            </a:r>
          </a:p>
          <a:p>
            <a:pPr marL="0" indent="0" rtl="0">
              <a:buNone/>
            </a:pPr>
            <a:r>
              <a:rPr lang="en-US" b="1" dirty="0"/>
              <a:t>Maintainer: </a:t>
            </a:r>
            <a:r>
              <a:rPr lang="en-US" dirty="0" err="1"/>
              <a:t>Echtzeitanalyse</a:t>
            </a:r>
            <a:r>
              <a:rPr lang="en-US" dirty="0"/>
              <a:t> </a:t>
            </a:r>
            <a:r>
              <a:rPr lang="en-US" dirty="0" err="1"/>
              <a:t>gegenüber</a:t>
            </a:r>
            <a:r>
              <a:rPr lang="en-US" dirty="0"/>
              <a:t> der </a:t>
            </a:r>
            <a:r>
              <a:rPr lang="en-US" dirty="0" err="1"/>
              <a:t>zyklischen</a:t>
            </a:r>
            <a:r>
              <a:rPr lang="en-US" dirty="0"/>
              <a:t> </a:t>
            </a:r>
            <a:r>
              <a:rPr lang="en-US" dirty="0" err="1"/>
              <a:t>Wartung</a:t>
            </a:r>
            <a:endParaRPr lang="en-US" dirty="0"/>
          </a:p>
          <a:p>
            <a:pPr marL="0" indent="0" rtl="0">
              <a:buNone/>
            </a:pPr>
            <a:r>
              <a:rPr lang="en-US" b="1" dirty="0"/>
              <a:t>Researcher: </a:t>
            </a:r>
            <a:r>
              <a:rPr lang="en-US" dirty="0" err="1"/>
              <a:t>Einsicht</a:t>
            </a:r>
            <a:r>
              <a:rPr lang="en-US" dirty="0"/>
              <a:t> der </a:t>
            </a:r>
            <a:r>
              <a:rPr lang="en-US" dirty="0" err="1"/>
              <a:t>Auswirkungen</a:t>
            </a:r>
            <a:r>
              <a:rPr lang="en-US" dirty="0"/>
              <a:t> der Pitch-Angle auf </a:t>
            </a:r>
            <a:r>
              <a:rPr lang="en-US" dirty="0" err="1"/>
              <a:t>Leistung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010B79-D0C2-DEE4-4129-EAF648978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F7445-23DF-4699-96AD-E066C81EF938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B9BC379-C691-744F-F5CA-43B98CBB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6FBCD4-8190-13E1-1DC6-FA9BCE43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2104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F0A55-8B31-2668-1B9B-5C7C6CBB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 der Research Papers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7F2482-DDB8-5460-6173-38535CE96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baseline="0" dirty="0">
                <a:latin typeface="NimbusRomNo9L-ReguItal"/>
              </a:rPr>
              <a:t>Paper A: Digital Twin of Wind Turbine Based on </a:t>
            </a:r>
            <a:r>
              <a:rPr lang="de-DE" b="0" i="0" u="none" strike="noStrike" baseline="0" dirty="0">
                <a:latin typeface="NimbusRomNo9L-ReguItal"/>
              </a:rPr>
              <a:t>Microsoft Azure IoT </a:t>
            </a:r>
            <a:r>
              <a:rPr lang="de-DE" b="0" i="0" u="none" strike="noStrike" baseline="0" dirty="0" err="1">
                <a:latin typeface="NimbusRomNo9L-ReguItal"/>
              </a:rPr>
              <a:t>Platform</a:t>
            </a:r>
            <a:endParaRPr lang="de-DE" b="0" i="0" u="none" strike="noStrike" baseline="0" dirty="0">
              <a:latin typeface="NimbusRomNo9L-ReguItal"/>
            </a:endParaRPr>
          </a:p>
          <a:p>
            <a:pPr lvl="1"/>
            <a:r>
              <a:rPr lang="de-DE" dirty="0"/>
              <a:t>Erstellter PoC diente als Grundlage zu unserer Umsetzung samt Formeln zur Windkraft Berechnung über Windkraft an sich gekoppelt mit Leistungskoeffizienten einer Windturbine</a:t>
            </a:r>
          </a:p>
          <a:p>
            <a:pPr lvl="1"/>
            <a:endParaRPr lang="de-DE" dirty="0"/>
          </a:p>
          <a:p>
            <a:pPr algn="l"/>
            <a:r>
              <a:rPr lang="de-DE" dirty="0"/>
              <a:t>Paper B: </a:t>
            </a:r>
            <a:r>
              <a:rPr lang="en-US" sz="1800" b="0" i="0" u="none" strike="noStrike" baseline="0" dirty="0">
                <a:latin typeface="NimbusRomNo9L-ReguItal"/>
              </a:rPr>
              <a:t>Digital twin with Machine learning for predictive monitoring of CO2 equivalent from existing buildings</a:t>
            </a:r>
          </a:p>
          <a:p>
            <a:pPr lvl="1"/>
            <a:r>
              <a:rPr lang="de-DE" dirty="0"/>
              <a:t>Genaue Beschreibung eines Aufbaus deines DTs IoT Hub, Azure </a:t>
            </a:r>
            <a:r>
              <a:rPr lang="de-DE" dirty="0" err="1"/>
              <a:t>Functions</a:t>
            </a:r>
            <a:r>
              <a:rPr lang="de-DE" dirty="0"/>
              <a:t>, Event </a:t>
            </a:r>
            <a:r>
              <a:rPr lang="de-DE" dirty="0" err="1"/>
              <a:t>Grid</a:t>
            </a:r>
            <a:r>
              <a:rPr lang="de-DE" dirty="0"/>
              <a:t> etc.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4D5D63-3878-56A5-B6AE-3DFD5340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2DD4-F8FB-4D9B-A7EA-D966897A4DBE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B6B786-50EC-AC1C-5A17-FE12F8F1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2ADE3-CC00-03CD-03F1-79F76995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0289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" dirty="0"/>
              <a:t>Azure Digital Twins (PaaS) </a:t>
            </a:r>
            <a:endParaRPr lang="en-US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dirty="0"/>
              <a:t>IoT Hub </a:t>
            </a:r>
            <a:r>
              <a:rPr lang="en-US" dirty="0" err="1"/>
              <a:t>bietet</a:t>
            </a:r>
            <a:r>
              <a:rPr lang="en-US" dirty="0"/>
              <a:t> die </a:t>
            </a:r>
            <a:r>
              <a:rPr lang="en-US" dirty="0" err="1"/>
              <a:t>Möglichkeit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PS per Http</a:t>
            </a:r>
          </a:p>
          <a:p>
            <a:r>
              <a:rPr lang="en-US" dirty="0"/>
              <a:t>3D-Szene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grafischen</a:t>
            </a:r>
            <a:r>
              <a:rPr lang="en-US" dirty="0"/>
              <a:t> </a:t>
            </a:r>
            <a:r>
              <a:rPr lang="en-US" dirty="0" err="1"/>
              <a:t>Repräsentation</a:t>
            </a:r>
            <a:endParaRPr lang="en-US" dirty="0"/>
          </a:p>
          <a:p>
            <a:r>
              <a:rPr lang="en-US" dirty="0" err="1"/>
              <a:t>Einfaches</a:t>
            </a:r>
            <a:r>
              <a:rPr lang="en-US" dirty="0"/>
              <a:t> </a:t>
            </a:r>
            <a:r>
              <a:rPr lang="en-US" dirty="0" err="1"/>
              <a:t>Anlegen</a:t>
            </a:r>
            <a:r>
              <a:rPr lang="en-US" dirty="0"/>
              <a:t> des DTs </a:t>
            </a:r>
            <a:r>
              <a:rPr lang="en-US" dirty="0" err="1"/>
              <a:t>durch</a:t>
            </a:r>
            <a:r>
              <a:rPr lang="en-US" dirty="0"/>
              <a:t> DTDL</a:t>
            </a:r>
          </a:p>
          <a:p>
            <a:r>
              <a:rPr lang="en-US" dirty="0"/>
              <a:t>Function Apps </a:t>
            </a:r>
            <a:r>
              <a:rPr lang="en-US" dirty="0" err="1"/>
              <a:t>erlauben</a:t>
            </a:r>
            <a:r>
              <a:rPr lang="en-US" dirty="0"/>
              <a:t> </a:t>
            </a:r>
            <a:r>
              <a:rPr lang="en-US" dirty="0" err="1"/>
              <a:t>zusätzliches</a:t>
            </a:r>
            <a:r>
              <a:rPr lang="en-US" dirty="0"/>
              <a:t> </a:t>
            </a:r>
            <a:r>
              <a:rPr lang="en-US" dirty="0" err="1"/>
              <a:t>Handeln</a:t>
            </a:r>
            <a:br>
              <a:rPr lang="en-US" dirty="0"/>
            </a:br>
            <a:r>
              <a:rPr lang="en-US" dirty="0" err="1"/>
              <a:t>bei</a:t>
            </a:r>
            <a:r>
              <a:rPr lang="en-US" dirty="0"/>
              <a:t> Events</a:t>
            </a:r>
          </a:p>
          <a:p>
            <a:r>
              <a:rPr lang="en-US" dirty="0" err="1"/>
              <a:t>Speichern</a:t>
            </a:r>
            <a:r>
              <a:rPr lang="en-US" dirty="0"/>
              <a:t> der </a:t>
            </a:r>
            <a:r>
              <a:rPr lang="en-US" dirty="0" err="1"/>
              <a:t>Daten</a:t>
            </a:r>
            <a:r>
              <a:rPr lang="en-US" dirty="0"/>
              <a:t> und </a:t>
            </a:r>
            <a:r>
              <a:rPr lang="en-US" dirty="0" err="1"/>
              <a:t>Zugriff</a:t>
            </a:r>
            <a:r>
              <a:rPr lang="en-US" dirty="0"/>
              <a:t> in ADT</a:t>
            </a:r>
          </a:p>
        </p:txBody>
      </p:sp>
      <p:pic>
        <p:nvPicPr>
          <p:cNvPr id="3" name="Grafik 2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4A625600-7F22-5214-8917-DC250E7E0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97" y="2491420"/>
            <a:ext cx="2476715" cy="368077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0D18DC2-5A1D-2FCF-6CB9-D8E51BD7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6BB7-2B49-4736-AD4F-EBF83B6F5266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1A9532-42D3-8547-4823-4C9B3A90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DE6AF5-F927-9747-A5C8-75C35832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603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de-DE" dirty="0"/>
              <a:t>Physikalische System: AN Bonus 1000/54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E66048-C281-CEFC-FBBA-EEB268001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de-DE" sz="1900"/>
              <a:t>Modell- und historische Daten aus der Open Source Quelle </a:t>
            </a:r>
            <a:r>
              <a:rPr lang="de-DE" sz="1900">
                <a:hlinkClick r:id="rId2"/>
              </a:rPr>
              <a:t>www.wind-turbine-models.com</a:t>
            </a:r>
            <a:r>
              <a:rPr lang="de-DE" sz="1900"/>
              <a:t> bezogen.</a:t>
            </a:r>
          </a:p>
          <a:p>
            <a:r>
              <a:rPr lang="de-DE" sz="1900"/>
              <a:t>Rotordurchmesser/ -radius: 54.2 / 27.1 m</a:t>
            </a:r>
          </a:p>
          <a:p>
            <a:r>
              <a:rPr lang="de-DE" sz="1900"/>
              <a:t>Nennleistung: 1000.0 Kilowatt</a:t>
            </a:r>
          </a:p>
          <a:p>
            <a:r>
              <a:rPr lang="de-DE" sz="1900"/>
              <a:t>Einschaltgeschwindigkeit: 3.0 m/s</a:t>
            </a:r>
          </a:p>
          <a:p>
            <a:r>
              <a:rPr lang="de-DE" sz="1900"/>
              <a:t>Nenngeschwindigkeit: 15.0 m/s</a:t>
            </a:r>
          </a:p>
          <a:p>
            <a:r>
              <a:rPr lang="de-DE" sz="1900"/>
              <a:t>Abschaltgeschwindigkeit: 25.0 m/s</a:t>
            </a:r>
          </a:p>
          <a:p>
            <a:r>
              <a:rPr lang="de-DE" sz="1900"/>
              <a:t>Typ: On-Shore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D267DE-395B-BE84-D28B-C2E5CC89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15" r="1" b="17679"/>
          <a:stretch/>
        </p:blipFill>
        <p:spPr>
          <a:xfrm>
            <a:off x="6229183" y="1905001"/>
            <a:ext cx="4419600" cy="4114800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A2FBB0-3CE1-3812-6682-DD3DD406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​</a:t>
            </a:r>
            <a:fld id="{1A2BFC3B-1C13-43D4-A8D5-8C1321E7D477}" type="datetime1">
              <a:rPr lang="de-DE" smtClean="0"/>
              <a:t>22.01.2025</a:t>
            </a:fld>
            <a:r>
              <a:rPr lang="de-DE"/>
              <a:t>​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E5AA2A-20D7-F306-E74F-CE41CA6E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D4EE7D-0AE9-6DFD-6A02-316F3933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25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C9313-38C7-1D77-CFFE-50391827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de-DE" dirty="0"/>
              <a:t>Physikalische System: AN Bonus 1000/54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B26979D-91B2-392C-E594-88003723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09" y="1752600"/>
            <a:ext cx="11350178" cy="462872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0DACE08-5837-9C17-73E1-B6E5A830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81A5-4726-44A1-9245-470C44F2F7CD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06167D-8AEE-41BD-9377-CCDBDD31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EA1674-33C5-7A2C-51AE-72974F29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176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9C6D-F967-3D3A-D300-F1AAFE7C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 System: AN Bonus 1000/54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Sensordaten der Windturbine am Standort: Dingle, </a:t>
                </a:r>
                <a:r>
                  <a:rPr lang="de-DE" dirty="0" err="1"/>
                  <a:t>Ireland</a:t>
                </a:r>
                <a:endParaRPr lang="de-DE" dirty="0"/>
              </a:p>
              <a:p>
                <a:r>
                  <a:rPr lang="de-DE" dirty="0"/>
                  <a:t>Relative Luftfeuchtigkeit: 0-1 </a:t>
                </a:r>
              </a:p>
              <a:p>
                <a:r>
                  <a:rPr lang="de-DE" dirty="0"/>
                  <a:t>Luftdruck: in hPa</a:t>
                </a:r>
              </a:p>
              <a:p>
                <a:r>
                  <a:rPr lang="de-DE" dirty="0"/>
                  <a:t>Temperatur T: in Grad Celsius</a:t>
                </a:r>
              </a:p>
              <a:p>
                <a:r>
                  <a:rPr lang="de-DE" dirty="0"/>
                  <a:t>Windgeschwindigkeit: in m/s</a:t>
                </a:r>
              </a:p>
              <a:p>
                <a:r>
                  <a:rPr lang="de-DE" dirty="0"/>
                  <a:t>Luftdichte: Berechnet durch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h𝑃𝑎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 ∗100</m:t>
                            </m:r>
                          </m:e>
                        </m:d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𝑅𝑠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∗(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+273.15))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mit </a:t>
                </a:r>
                <a:r>
                  <a:rPr lang="de-DE" dirty="0" err="1"/>
                  <a:t>Rs</a:t>
                </a:r>
                <a:r>
                  <a:rPr lang="de-DE" dirty="0"/>
                  <a:t> als spezifische Gaskonstante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2E66048-C281-CEFC-FBBA-EEB268001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 t="-1923" r="-8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5053451F-091A-9E07-E724-349E37ACE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197" y="328832"/>
            <a:ext cx="1669214" cy="73796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79F2D-0895-22A1-1151-CE4B9D54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7D4-0768-45ED-96A2-650146C6EE81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A20085-121B-2545-45FD-0500A9074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0C7578-67B5-50FE-6342-2AF5305F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226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7EA87-D7F0-4DB1-72BA-152DF7A30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>
            <a:normAutofit fontScale="90000"/>
          </a:bodyPr>
          <a:lstStyle/>
          <a:p>
            <a:r>
              <a:rPr lang="de-DE" dirty="0"/>
              <a:t>Architektur des Digitalen Schattens</a:t>
            </a:r>
            <a:br>
              <a:rPr lang="de-DE" dirty="0"/>
            </a:br>
            <a:r>
              <a:rPr lang="de-DE" dirty="0"/>
              <a:t>AN Bonus 1000/54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AA117A-276E-3CB9-5003-69608E5F5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8" y="1377587"/>
            <a:ext cx="6912768" cy="550886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B7D71F-BACA-F345-4579-1863EA8D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152E-3D9D-4B25-B371-161409A6F359}" type="datetime1">
              <a:rPr lang="de-DE" smtClean="0"/>
              <a:t>22.01.2025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A442B5-A484-17EF-F91E-89A7AB25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Lucas Weiss, Raphael Wudy - DTw Technische Hochschule Rosenheim 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4CD1CE-EBE1-2AD9-608C-572D78BB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795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r blauer Tunnel 16 x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6_TF02895261_TF02895261.potx" id="{2AB7ECFD-3DD1-437A-800A-4010CF699F01}" vid="{7CC23B45-6F2F-47A4-B56E-506F3FC28B8A}"/>
    </a:ext>
  </a:extLst>
</a:theme>
</file>

<file path=ppt/theme/theme2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 Businesspräsentation Blauer Tunnel (Breitbild)</Template>
  <TotalTime>0</TotalTime>
  <Words>1333</Words>
  <Application>Microsoft Office PowerPoint</Application>
  <PresentationFormat>Benutzerdefiniert</PresentationFormat>
  <Paragraphs>207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Cambria Math</vt:lpstr>
      <vt:lpstr>Corbel</vt:lpstr>
      <vt:lpstr>NimbusRomNo9L-ReguItal</vt:lpstr>
      <vt:lpstr>Digitaler blauer Tunnel 16 x 9</vt:lpstr>
      <vt:lpstr>Azure Digital Twin</vt:lpstr>
      <vt:lpstr>Unser Projekt</vt:lpstr>
      <vt:lpstr>Use-Case und Ziele des Digitalen Schattens</vt:lpstr>
      <vt:lpstr>Rolle der Research Papers</vt:lpstr>
      <vt:lpstr>Azure Digital Twins (PaaS) </vt:lpstr>
      <vt:lpstr>Physikalische System: AN Bonus 1000/54</vt:lpstr>
      <vt:lpstr>Physikalische System: AN Bonus 1000/54</vt:lpstr>
      <vt:lpstr>Physikalische System: AN Bonus 1000/54</vt:lpstr>
      <vt:lpstr>Architektur des Digitalen Schattens AN Bonus 1000/54</vt:lpstr>
      <vt:lpstr>Communication Interface: Webserver</vt:lpstr>
      <vt:lpstr>Communication Interface: IoT Hub/ Function App</vt:lpstr>
      <vt:lpstr>Communication Interface: IoT Hub/ Function App</vt:lpstr>
      <vt:lpstr>Communication Interface: IoT Hub/ Function App</vt:lpstr>
      <vt:lpstr>Communication Interface: IoT Hub/ Function App</vt:lpstr>
      <vt:lpstr>Communication Interface: IoT Hub/ Function App</vt:lpstr>
      <vt:lpstr>Communication Interface: IoT Hub/ Function App</vt:lpstr>
      <vt:lpstr>Communication Interface: IoT Hub/ Function App</vt:lpstr>
      <vt:lpstr>System Data: Azure Data Explorer </vt:lpstr>
      <vt:lpstr>Virtuelles System</vt:lpstr>
      <vt:lpstr>Services: Berechnungen und Simulationen</vt:lpstr>
      <vt:lpstr>Services: Berechnungen und Simulationen</vt:lpstr>
      <vt:lpstr>Services: Berechnungen und Simulationen</vt:lpstr>
      <vt:lpstr>Services: Berechnungen und Simulationen</vt:lpstr>
      <vt:lpstr>Vom Digitalen Schatten zum Zwilling</vt:lpstr>
      <vt:lpstr>Fazit</vt:lpstr>
    </vt:vector>
  </TitlesOfParts>
  <Company>Technische Hochschule Rosenheim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Digital Twin</dc:title>
  <dc:creator>Wudy, Raphael</dc:creator>
  <cp:lastModifiedBy>Wudy, Raphael</cp:lastModifiedBy>
  <cp:revision>23</cp:revision>
  <dcterms:created xsi:type="dcterms:W3CDTF">2025-01-11T07:47:47Z</dcterms:created>
  <dcterms:modified xsi:type="dcterms:W3CDTF">2025-01-22T16:46:10Z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